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450" r:id="rId3"/>
    <p:sldId id="451" r:id="rId4"/>
    <p:sldId id="452" r:id="rId5"/>
    <p:sldId id="453" r:id="rId6"/>
    <p:sldId id="454" r:id="rId7"/>
    <p:sldId id="455" r:id="rId8"/>
    <p:sldId id="456" r:id="rId9"/>
    <p:sldId id="457" r:id="rId10"/>
    <p:sldId id="45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0" roundtripDataSignature="AMtx7mhFPrzacVQlDOtFju22QpGFjToc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65"/>
    <a:srgbClr val="FD5F00"/>
    <a:srgbClr val="23A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12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0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00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04" Type="http://schemas.openxmlformats.org/officeDocument/2006/relationships/tableStyles" Target="tableStyles.xml"/><Relationship Id="rId5" Type="http://schemas.openxmlformats.org/officeDocument/2006/relationships/slide" Target="slides/slide4.xml"/><Relationship Id="rId20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0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182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83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97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5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00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56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99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23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98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0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99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6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6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9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9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9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25" r="39" b="14377"/>
          <a:stretch/>
        </p:blipFill>
        <p:spPr>
          <a:xfrm>
            <a:off x="0" y="-10440"/>
            <a:ext cx="9144000" cy="515394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1849348" y="788329"/>
            <a:ext cx="7294651" cy="3104445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578813" y="1678851"/>
            <a:ext cx="625793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Cómo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[PROMESA]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En menos de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[TIEMPO]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10 Imagen" descr="Logo_AG_2019_Blanco-02-03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352541" y="860345"/>
            <a:ext cx="8670274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u="sng" dirty="0">
                <a:solidFill>
                  <a:srgbClr val="DC3830"/>
                </a:solidFill>
                <a:latin typeface="Century Gothic" pitchFamily="34" charset="0"/>
              </a:rPr>
              <a:t>SECRETO #3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Título del secreto 3:</a:t>
            </a:r>
            <a:r>
              <a:rPr lang="es-CL" sz="1600" dirty="0">
                <a:latin typeface="Century Gothic" pitchFamily="34" charset="0"/>
              </a:rPr>
              <a:t> Cómo aprovechar la INCERTIDUMBRE y usarla a tu favor (de una forma ética y sin aprovecharte del miedo de otros).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s-CL" sz="1600" u="sng" dirty="0">
                <a:latin typeface="Century Gothic" pitchFamily="34" charset="0"/>
              </a:rPr>
            </a:br>
            <a:r>
              <a:rPr lang="es-CL" sz="1600" u="sng" dirty="0">
                <a:latin typeface="Century Gothic" pitchFamily="34" charset="0"/>
              </a:rPr>
              <a:t>Historia secreto 3:</a:t>
            </a:r>
            <a:r>
              <a:rPr lang="es-CL" sz="1600" dirty="0">
                <a:latin typeface="Century Gothic" pitchFamily="34" charset="0"/>
              </a:rPr>
              <a:t> Aquí cuento tuve miedo de vender con estallido social y de los súper resultados que logramos cuando me decidí a hacerlo.</a:t>
            </a:r>
            <a:br>
              <a:rPr lang="es-CL" sz="1600" dirty="0">
                <a:latin typeface="Century Gothic" pitchFamily="34" charset="0"/>
              </a:rPr>
            </a:br>
            <a:r>
              <a:rPr lang="es-CL" sz="1600" dirty="0">
                <a:latin typeface="Century Gothic" pitchFamily="34" charset="0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Información secreto 3:</a:t>
            </a:r>
            <a:r>
              <a:rPr lang="es-CL" sz="1600" dirty="0">
                <a:latin typeface="Century Gothic" pitchFamily="34" charset="0"/>
              </a:rPr>
              <a:t> Aquí les hago entender que un mundo perfecto no los necesita, somos “solucionadores de problemas”, nuestro negocio crece cuando solucionamos problemas a otras personas ¡Y hoy es fácil encontrar problemas!!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s-CL" sz="1600" u="sng" dirty="0">
                <a:latin typeface="Century Gothic" pitchFamily="34" charset="0"/>
              </a:rPr>
            </a:br>
            <a:r>
              <a:rPr lang="es-CL" sz="1600" u="sng" dirty="0">
                <a:latin typeface="Century Gothic" pitchFamily="34" charset="0"/>
              </a:rPr>
              <a:t>Evidencia secreto 3:</a:t>
            </a:r>
            <a:r>
              <a:rPr lang="es-CL" sz="1600" dirty="0">
                <a:latin typeface="Century Gothic" pitchFamily="34" charset="0"/>
              </a:rPr>
              <a:t> Aquí muestro estudios de la OIT, y de consultoras especializadas que muestran el increíble incremento del mercado de la formación online.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lang="es-CL" sz="1600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Ejemplo</a:t>
            </a: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Estructura</a:t>
            </a:r>
            <a:endParaRPr sz="4000" b="1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9"/>
          <a:stretch/>
        </p:blipFill>
        <p:spPr>
          <a:xfrm>
            <a:off x="-288" y="0"/>
            <a:ext cx="9144288" cy="5164668"/>
          </a:xfrm>
          <a:prstGeom prst="rect">
            <a:avLst/>
          </a:prstGeom>
        </p:spPr>
      </p:pic>
      <p:sp>
        <p:nvSpPr>
          <p:cNvPr id="97" name="Google Shape;97;p2"/>
          <p:cNvSpPr/>
          <p:nvPr/>
        </p:nvSpPr>
        <p:spPr>
          <a:xfrm>
            <a:off x="1849348" y="788329"/>
            <a:ext cx="7294651" cy="3104445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578813" y="1678851"/>
            <a:ext cx="625793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Cómo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[PROMESA]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Incluso si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[OBJECIÓN]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10 Imagen" descr="Logo_AG_2019_Blanco-02-03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8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/>
          <a:stretch/>
        </p:blipFill>
        <p:spPr>
          <a:xfrm>
            <a:off x="1" y="-33867"/>
            <a:ext cx="9143999" cy="5177367"/>
          </a:xfrm>
          <a:prstGeom prst="rect">
            <a:avLst/>
          </a:prstGeom>
        </p:spPr>
      </p:pic>
      <p:sp>
        <p:nvSpPr>
          <p:cNvPr id="97" name="Google Shape;97;p2"/>
          <p:cNvSpPr/>
          <p:nvPr/>
        </p:nvSpPr>
        <p:spPr>
          <a:xfrm>
            <a:off x="1849348" y="788329"/>
            <a:ext cx="7294651" cy="3104445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085655" y="1678851"/>
            <a:ext cx="69556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Cómo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[PROMESA]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Sin </a:t>
            </a:r>
            <a:r>
              <a:rPr lang="en-US" sz="4000" b="1" i="0" u="none" strike="noStrike" cap="none" dirty="0">
                <a:solidFill>
                  <a:srgbClr val="FFA065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[LO QUE ODIAN HACER]</a:t>
            </a:r>
            <a:endParaRPr sz="4000" b="1" i="0" u="none" strike="noStrike" cap="none" dirty="0">
              <a:solidFill>
                <a:srgbClr val="FFA065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10 Imagen" descr="Logo_AG_2019_Blanco-02-03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1371227" y="1256275"/>
            <a:ext cx="6401546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Secreto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/Paso/Tip #1: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Posicionando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tu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Nueva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Oportunidad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</a:t>
            </a: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r>
              <a:rPr lang="es-CL" sz="2000" b="1" dirty="0">
                <a:latin typeface="Century Gothic" pitchFamily="34" charset="0"/>
              </a:rPr>
              <a:t>Ejemplo Real: </a:t>
            </a:r>
            <a:r>
              <a:rPr lang="es-CL" sz="2000" dirty="0">
                <a:latin typeface="Century Gothic" pitchFamily="34" charset="0"/>
              </a:rPr>
              <a:t>La moda que está CONFUNDIENDO a la mayoría de coaches, terapeutas y expertos, y que los tiene cada vez más ABRUMADOS.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lang="es-CL" sz="2000" b="1" dirty="0"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dirty="0">
                <a:latin typeface="Century Gothic" pitchFamily="34" charset="0"/>
              </a:rPr>
              <a:t>HISTORIA + INFORMACIÓN + EVIDENCIAS</a:t>
            </a:r>
            <a:endParaRPr sz="2000" b="1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Los 3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Bloques</a:t>
            </a: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Enseñanza</a:t>
            </a:r>
            <a:endParaRPr sz="4000" b="1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1371227" y="1256275"/>
            <a:ext cx="6401546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Secreto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/Paso/Tip #2: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Derribando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Objeciones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Internas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</a:t>
            </a:r>
            <a: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dirty="0">
                <a:latin typeface="Century Gothic" pitchFamily="34" charset="0"/>
              </a:rPr>
              <a:t>Ejemplo Real: </a:t>
            </a:r>
            <a:r>
              <a:rPr lang="es-CL" sz="2000" dirty="0">
                <a:latin typeface="Century Gothic" pitchFamily="34" charset="0"/>
              </a:rPr>
              <a:t>Cómo descubrir el EXPERTO que llevas Dentro, para ayudar a otros a superar sus desafíos.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lang="es-CL" sz="2000" b="1" dirty="0">
              <a:latin typeface="Century Gothic" pitchFamily="34" charset="0"/>
            </a:endParaRPr>
          </a:p>
          <a:p>
            <a:pPr mar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dirty="0">
                <a:latin typeface="Century Gothic" pitchFamily="34" charset="0"/>
              </a:rPr>
              <a:t>HISTORIA + INFORMACIÓN + EVIDENCIAS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sz="2000" b="1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Los 3 Bloques de Enseñanza</a:t>
            </a: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1371227" y="1256275"/>
            <a:ext cx="6401546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Secreto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/Paso/Tip #3: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Derribando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Objeciones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r>
              <a:rPr lang="en-US" sz="2000" b="1" u="sng" dirty="0" err="1">
                <a:solidFill>
                  <a:srgbClr val="DC3830"/>
                </a:solidFill>
                <a:latin typeface="Century Gothic" pitchFamily="34" charset="0"/>
              </a:rPr>
              <a:t>Externas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</a:t>
            </a:r>
            <a: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  <a:t>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dirty="0">
                <a:latin typeface="Century Gothic" pitchFamily="34" charset="0"/>
              </a:rPr>
              <a:t>Ejemplo Real: </a:t>
            </a:r>
            <a:r>
              <a:rPr lang="es-CL" sz="2000" dirty="0">
                <a:latin typeface="Century Gothic" pitchFamily="34" charset="0"/>
              </a:rPr>
              <a:t>Cómo aprovechar la INCERTIDUMBRE y usarla a tu favor (de una forma ética y sin aprovecharte del miedo de otros).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lang="es-CL" sz="2000" b="1" dirty="0">
              <a:latin typeface="Century Gothic" pitchFamily="34" charset="0"/>
            </a:endParaRPr>
          </a:p>
          <a:p>
            <a:pPr mar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dirty="0">
                <a:latin typeface="Century Gothic" pitchFamily="34" charset="0"/>
              </a:rPr>
              <a:t>HISTORIA + INFORMACIÓN + EVIDENCIAS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sz="2000" b="1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Los 3 Bloques de Enseñanza</a:t>
            </a: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1371227" y="1256275"/>
            <a:ext cx="6401546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u="sng" dirty="0">
                <a:solidFill>
                  <a:srgbClr val="DC3830"/>
                </a:solidFill>
                <a:latin typeface="Century Gothic" pitchFamily="34" charset="0"/>
              </a:rPr>
              <a:t>TITULO DE MI WEBINAR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dirty="0">
                <a:latin typeface="Century Gothic" pitchFamily="34" charset="0"/>
              </a:rPr>
              <a:t>Descubre Cómo TRIPLICAR Tu Impacto Y Tus Ventas Como Coach O Terapeuta (incluso si te sientes un novato en Negocios o Redes Sociales).</a:t>
            </a:r>
            <a:endParaRPr lang="es-CL" sz="2000" b="1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Ejemplo</a:t>
            </a: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Estructura</a:t>
            </a:r>
            <a:endParaRPr sz="4000" b="1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396607" y="926447"/>
            <a:ext cx="8350785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u="sng" dirty="0">
                <a:solidFill>
                  <a:srgbClr val="DC3830"/>
                </a:solidFill>
                <a:latin typeface="Century Gothic" pitchFamily="34" charset="0"/>
              </a:rPr>
              <a:t>SECRETO #1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Título del secreto 1:</a:t>
            </a:r>
            <a:r>
              <a:rPr lang="es-CL" sz="1600" dirty="0">
                <a:latin typeface="Century Gothic" pitchFamily="34" charset="0"/>
              </a:rPr>
              <a:t> La moda que está CONFUNDIENDO a la mayoría de coaches, terapeutas y expertos, y que los tiene cada vez más ABRUMADOS.</a:t>
            </a:r>
            <a:br>
              <a:rPr lang="es-CL" sz="1600" dirty="0">
                <a:latin typeface="Century Gothic" pitchFamily="34" charset="0"/>
              </a:rPr>
            </a:br>
            <a:endParaRPr lang="es-CL" sz="1600" dirty="0"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Historia secreto 1: </a:t>
            </a:r>
            <a:r>
              <a:rPr lang="es-CL" sz="1600" dirty="0">
                <a:latin typeface="Century Gothic" pitchFamily="34" charset="0"/>
              </a:rPr>
              <a:t>Aquí cuento cuando lo perdí todo por tratar de aprender tonterías en vez de aprender sobre el negocio de formación.</a:t>
            </a:r>
            <a:br>
              <a:rPr lang="es-CL" sz="1600" dirty="0">
                <a:latin typeface="Century Gothic" pitchFamily="34" charset="0"/>
              </a:rPr>
            </a:br>
            <a:endParaRPr lang="es-CL" sz="1600" dirty="0"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Información secreto 1:</a:t>
            </a:r>
            <a:r>
              <a:rPr lang="es-CL" sz="1600" dirty="0">
                <a:latin typeface="Century Gothic" pitchFamily="34" charset="0"/>
              </a:rPr>
              <a:t> Aquí explico los 5 pasos que realicé para hacer crecer mi negocio.</a:t>
            </a:r>
            <a:br>
              <a:rPr lang="es-CL" sz="1600" dirty="0">
                <a:latin typeface="Century Gothic" pitchFamily="34" charset="0"/>
              </a:rPr>
            </a:br>
            <a:endParaRPr lang="es-CL" sz="1600" dirty="0"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Evidencia secreto 1:</a:t>
            </a:r>
            <a:r>
              <a:rPr lang="es-CL" sz="1600" dirty="0">
                <a:latin typeface="Century Gothic" pitchFamily="34" charset="0"/>
              </a:rPr>
              <a:t> Aquí muestro algunos casos de estudio de clientes que han aplicado el método.</a:t>
            </a: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Ejemplo</a:t>
            </a: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Estructura</a:t>
            </a:r>
            <a:endParaRPr sz="4000" b="1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396607" y="926447"/>
            <a:ext cx="8350785" cy="26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2000" b="1" u="sng" dirty="0">
                <a:solidFill>
                  <a:srgbClr val="DC3830"/>
                </a:solidFill>
                <a:latin typeface="Century Gothic" pitchFamily="34" charset="0"/>
              </a:rPr>
              <a:t>SECRETO #2</a:t>
            </a:r>
            <a:r>
              <a:rPr lang="en-US" sz="2000" b="1" u="sng" dirty="0">
                <a:solidFill>
                  <a:srgbClr val="DC3830"/>
                </a:solidFill>
                <a:latin typeface="Century Gothic" pitchFamily="34" charset="0"/>
              </a:rPr>
              <a:t>: </a:t>
            </a:r>
            <a:br>
              <a:rPr lang="en-US" sz="2000" b="1" dirty="0">
                <a:solidFill>
                  <a:srgbClr val="DC3830"/>
                </a:solidFill>
                <a:latin typeface="Century Gothic" pitchFamily="34" charset="0"/>
              </a:rPr>
            </a:br>
            <a:endParaRPr lang="en-US" sz="2000" b="1" dirty="0">
              <a:solidFill>
                <a:srgbClr val="DC3830"/>
              </a:solidFill>
              <a:latin typeface="Century Gothic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r>
              <a:rPr lang="es-CL" sz="1600" u="sng" dirty="0">
                <a:latin typeface="Century Gothic" pitchFamily="34" charset="0"/>
              </a:rPr>
              <a:t>Título del secreto 2:</a:t>
            </a:r>
            <a:r>
              <a:rPr lang="es-CL" sz="1600" dirty="0">
                <a:latin typeface="Century Gothic" pitchFamily="34" charset="0"/>
              </a:rPr>
              <a:t> Cómo descubrir el EXPERTO que llevas Dentro, para ayudar a otros a superar sus desafíos.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s-CL" sz="1600" dirty="0">
                <a:latin typeface="Century Gothic" pitchFamily="34" charset="0"/>
              </a:rPr>
            </a:br>
            <a:r>
              <a:rPr lang="es-CL" sz="1600" u="sng" dirty="0">
                <a:latin typeface="Century Gothic" pitchFamily="34" charset="0"/>
              </a:rPr>
              <a:t>Historia secreto 2:</a:t>
            </a:r>
            <a:r>
              <a:rPr lang="es-CL" sz="1600" dirty="0">
                <a:latin typeface="Century Gothic" pitchFamily="34" charset="0"/>
              </a:rPr>
              <a:t> Aquí cuento cuando inicié haciendo seminarios y tenía el “síndrome del impostor” (cuando uno no se siente suficiente). 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s-CL" sz="1600" dirty="0">
                <a:latin typeface="Century Gothic" pitchFamily="34" charset="0"/>
              </a:rPr>
            </a:br>
            <a:r>
              <a:rPr lang="es-CL" sz="1600" u="sng" dirty="0">
                <a:latin typeface="Century Gothic" pitchFamily="34" charset="0"/>
              </a:rPr>
              <a:t>Información secreto 2:</a:t>
            </a:r>
            <a:r>
              <a:rPr lang="es-CL" sz="1600" dirty="0">
                <a:latin typeface="Century Gothic" pitchFamily="34" charset="0"/>
              </a:rPr>
              <a:t> Aquí explico 3 pasos para sentirse capaz de hacerlo.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br>
              <a:rPr lang="es-CL" sz="1600" dirty="0">
                <a:latin typeface="Century Gothic" pitchFamily="34" charset="0"/>
              </a:rPr>
            </a:br>
            <a:r>
              <a:rPr lang="es-CL" sz="1600" u="sng" dirty="0">
                <a:latin typeface="Century Gothic" pitchFamily="34" charset="0"/>
              </a:rPr>
              <a:t>Evidencia secreto 2:</a:t>
            </a:r>
            <a:r>
              <a:rPr lang="es-CL" sz="1600" dirty="0">
                <a:latin typeface="Century Gothic" pitchFamily="34" charset="0"/>
              </a:rPr>
              <a:t> Aquí cuento casos de personas que no son las más expertas, pero de todas maneras tienen un negocio ayudando a mucha gente que los necesita.</a:t>
            </a:r>
          </a:p>
          <a:p>
            <a:pPr marL="0" lvl="0" indent="0">
              <a:spcBef>
                <a:spcPts val="0"/>
              </a:spcBef>
              <a:buClr>
                <a:srgbClr val="DC3830"/>
              </a:buClr>
              <a:buSzPts val="2300"/>
              <a:buNone/>
            </a:pPr>
            <a:endParaRPr lang="es-CL" sz="1600" dirty="0">
              <a:latin typeface="Century Gothic" pitchFamily="34" charset="0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0" y="120769"/>
            <a:ext cx="9144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Ejemplo</a:t>
            </a:r>
            <a:r>
              <a:rPr lang="en-US" sz="4000" b="1" dirty="0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dk1"/>
                </a:solidFill>
                <a:latin typeface="Century Gothic" pitchFamily="34" charset="0"/>
                <a:ea typeface="Calibri"/>
                <a:cs typeface="Calibri"/>
                <a:sym typeface="Calibri"/>
              </a:rPr>
              <a:t>Estructura</a:t>
            </a:r>
            <a:endParaRPr sz="4000" b="1" dirty="0">
              <a:solidFill>
                <a:schemeClr val="dk1"/>
              </a:solidFill>
              <a:latin typeface="Century Gothic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9;p2"/>
          <p:cNvSpPr/>
          <p:nvPr/>
        </p:nvSpPr>
        <p:spPr>
          <a:xfrm>
            <a:off x="0" y="4576138"/>
            <a:ext cx="9143999" cy="567361"/>
          </a:xfrm>
          <a:prstGeom prst="rect">
            <a:avLst/>
          </a:prstGeom>
          <a:solidFill>
            <a:srgbClr val="FD5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1;p2"/>
          <p:cNvSpPr/>
          <p:nvPr/>
        </p:nvSpPr>
        <p:spPr>
          <a:xfrm>
            <a:off x="0" y="4550032"/>
            <a:ext cx="9144287" cy="52212"/>
          </a:xfrm>
          <a:prstGeom prst="rect">
            <a:avLst/>
          </a:prstGeom>
          <a:solidFill>
            <a:srgbClr val="23A393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9 Imagen" descr="Logo_AG_2019_Blanco-02-03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4708780"/>
            <a:ext cx="1095850" cy="3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554</Words>
  <Application>Microsoft Office PowerPoint</Application>
  <PresentationFormat>Presentación en pantalla (16:9)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Título de la diapositiva (Es como el título de la presentación, lo que se ve cuando está cerrada)</dc:title>
  <dc:creator>Russell Brunson</dc:creator>
  <cp:lastModifiedBy>Claudio Olmedo</cp:lastModifiedBy>
  <cp:revision>45</cp:revision>
  <dcterms:created xsi:type="dcterms:W3CDTF">2014-10-23T17:14:12Z</dcterms:created>
  <dcterms:modified xsi:type="dcterms:W3CDTF">2021-04-07T15:25:02Z</dcterms:modified>
</cp:coreProperties>
</file>